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98" r:id="rId3"/>
    <p:sldMasterId id="2147483699" r:id="rId4"/>
    <p:sldMasterId id="2147483700" r:id="rId5"/>
    <p:sldMasterId id="214748370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20" Type="http://schemas.openxmlformats.org/officeDocument/2006/relationships/slide" Target="slides/slide1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Shape 21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8" name="Shape 36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3" name="Shape 39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0" name="Shape 41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Shape 4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Shape 4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Shape 47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  <a:endParaRPr/>
          </a:p>
        </p:txBody>
      </p:sp>
      <p:sp>
        <p:nvSpPr>
          <p:cNvPr id="480" name="Shape 48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hape 49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  <a:endParaRPr/>
          </a:p>
        </p:txBody>
      </p:sp>
      <p:sp>
        <p:nvSpPr>
          <p:cNvPr id="498" name="Shape 49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</a:rPr>
              <a:t>P(y=i|x) = S(y_{i}) = \frac{e^{y_{i}}}{\sum_{j}e^{y_{j}}} \in (0,1)</a:t>
            </a:r>
            <a:endParaRPr/>
          </a:p>
        </p:txBody>
      </p:sp>
      <p:sp>
        <p:nvSpPr>
          <p:cNvPr id="516" name="Shape 51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Shape 5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Shape 54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Shape 56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Shape 56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hape 57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Shape 57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Shape 59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Shape 5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Shape 61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Shape 61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Shape 63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Shape 63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hape 65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53" name="Shape 65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Shape 6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0" name="Shape 68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Shape 68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Shape 68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Shape 69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Shape 69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Shape 70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Shape 70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Shape 71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Shape 71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Shape 72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Shape 72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Shape 72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Shape 7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Shape 7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Shape 75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Shape 75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Shape 24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7" name="Shape 34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Helvetica Neue"/>
                <a:ea typeface="Helvetica Neue"/>
                <a:cs typeface="Helvetica Neue"/>
                <a:sym typeface="Helvetica Neue"/>
              </a:rPr>
              <a:t>y \in R^{N\times10}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 cop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Shape 107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Shape 115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Shape 123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984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Shape 131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Shape 132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x">
  <p:cSld name="TITLE_AND_BOD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Shape 152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3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Shape 165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4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Shape 17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" name="Shape 176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1" name="Shape 18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Shape 184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Shape 186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Shape 18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2" name="Shape 192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984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4" name="Shape 19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Shape 19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0" name="Shape 200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1" name="Shape 201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2" name="Shape 20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5" name="Shape 205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Shape 206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Shape 20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5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810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810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Relationship Id="rId4" Type="http://schemas.openxmlformats.org/officeDocument/2006/relationships/image" Target="../media/image1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2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0" Type="http://schemas.openxmlformats.org/officeDocument/2006/relationships/image" Target="../media/image25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19.png"/><Relationship Id="rId5" Type="http://schemas.openxmlformats.org/officeDocument/2006/relationships/image" Target="../media/image15.png"/><Relationship Id="rId6" Type="http://schemas.openxmlformats.org/officeDocument/2006/relationships/image" Target="../media/image18.png"/><Relationship Id="rId7" Type="http://schemas.openxmlformats.org/officeDocument/2006/relationships/image" Target="../media/image17.png"/><Relationship Id="rId8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0" Type="http://schemas.openxmlformats.org/officeDocument/2006/relationships/image" Target="../media/image25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19.png"/><Relationship Id="rId5" Type="http://schemas.openxmlformats.org/officeDocument/2006/relationships/image" Target="../media/image15.png"/><Relationship Id="rId6" Type="http://schemas.openxmlformats.org/officeDocument/2006/relationships/image" Target="../media/image18.png"/><Relationship Id="rId7" Type="http://schemas.openxmlformats.org/officeDocument/2006/relationships/image" Target="../media/image17.png"/><Relationship Id="rId8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18.png"/><Relationship Id="rId6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25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19.png"/><Relationship Id="rId5" Type="http://schemas.openxmlformats.org/officeDocument/2006/relationships/image" Target="../media/image15.png"/><Relationship Id="rId6" Type="http://schemas.openxmlformats.org/officeDocument/2006/relationships/image" Target="../media/image18.png"/><Relationship Id="rId7" Type="http://schemas.openxmlformats.org/officeDocument/2006/relationships/image" Target="../media/image17.png"/><Relationship Id="rId8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25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19.png"/><Relationship Id="rId5" Type="http://schemas.openxmlformats.org/officeDocument/2006/relationships/image" Target="../media/image15.png"/><Relationship Id="rId6" Type="http://schemas.openxmlformats.org/officeDocument/2006/relationships/image" Target="../media/image18.png"/><Relationship Id="rId7" Type="http://schemas.openxmlformats.org/officeDocument/2006/relationships/image" Target="../media/image17.png"/><Relationship Id="rId8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25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19.png"/><Relationship Id="rId5" Type="http://schemas.openxmlformats.org/officeDocument/2006/relationships/image" Target="../media/image15.png"/><Relationship Id="rId6" Type="http://schemas.openxmlformats.org/officeDocument/2006/relationships/image" Target="../media/image18.png"/><Relationship Id="rId7" Type="http://schemas.openxmlformats.org/officeDocument/2006/relationships/image" Target="../media/image17.png"/><Relationship Id="rId8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pytorch.org/docs/master/nn.html#nllloss" TargetMode="External"/><Relationship Id="rId4" Type="http://schemas.openxmlformats.org/officeDocument/2006/relationships/hyperlink" Target="http://pytorch.org/docs/master/nn.html#crossentropyloss" TargetMode="External"/><Relationship Id="rId5" Type="http://schemas.openxmlformats.org/officeDocument/2006/relationships/hyperlink" Target="http://willwolf.io/2017/05/18/minimizing_the_negative_log_likelihood_in_english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PyTorchZeroAll" TargetMode="External"/><Relationship Id="rId4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Relationship Id="rId4" Type="http://schemas.openxmlformats.org/officeDocument/2006/relationships/image" Target="../media/image2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30.png"/><Relationship Id="rId6" Type="http://schemas.openxmlformats.org/officeDocument/2006/relationships/image" Target="../media/image32.png"/><Relationship Id="rId7" Type="http://schemas.openxmlformats.org/officeDocument/2006/relationships/image" Target="../media/image33.png"/><Relationship Id="rId8" Type="http://schemas.openxmlformats.org/officeDocument/2006/relationships/hyperlink" Target="https://ml4a.github.io/ml4a/looking_inside_neural_nets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hyperlink" Target="https://ml4a.github.io/ml4a/looking_inside_neural_nets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30.png"/><Relationship Id="rId7" Type="http://schemas.openxmlformats.org/officeDocument/2006/relationships/hyperlink" Target="https://ml4a.github.io/ml4a/looking_inside_neural_nets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hyperlink" Target="https://ml4a.github.io/ml4a/looking_inside_neural_nets" TargetMode="External"/><Relationship Id="rId7" Type="http://schemas.openxmlformats.org/officeDocument/2006/relationships/image" Target="../media/image31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jpg"/><Relationship Id="rId4" Type="http://schemas.openxmlformats.org/officeDocument/2006/relationships/image" Target="../media/image3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3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4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Relationship Id="rId4" Type="http://schemas.openxmlformats.org/officeDocument/2006/relationships/image" Target="../media/image1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2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1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www.kaggle.com/c/otto-group-product-classification-challenge/dat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8.jpg"/><Relationship Id="rId4" Type="http://schemas.openxmlformats.org/officeDocument/2006/relationships/image" Target="../media/image3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3.png"/><Relationship Id="rId7" Type="http://schemas.openxmlformats.org/officeDocument/2006/relationships/image" Target="../media/image4.png"/><Relationship Id="rId8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png"/><Relationship Id="rId10" Type="http://schemas.openxmlformats.org/officeDocument/2006/relationships/image" Target="../media/image8.png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9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7.png"/><Relationship Id="rId7" Type="http://schemas.openxmlformats.org/officeDocument/2006/relationships/image" Target="../media/image13.png"/><Relationship Id="rId8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14" name="Shape 2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5" name="Shape 2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17" name="Shape 2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 txBox="1"/>
          <p:nvPr/>
        </p:nvSpPr>
        <p:spPr>
          <a:xfrm>
            <a:off x="1906350" y="1415400"/>
            <a:ext cx="53313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9: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 Classifier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219" name="Shape 219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  <a:endParaRPr/>
          </a:p>
        </p:txBody>
      </p:sp>
      <p:cxnSp>
        <p:nvCxnSpPr>
          <p:cNvPr id="371" name="Shape 371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72" name="Shape 3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Shape 373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374" name="Shape 374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75" name="Shape 375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376" name="Shape 376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77" name="Shape 377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378" name="Shape 378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379" name="Shape 379"/>
          <p:cNvSpPr/>
          <p:nvPr/>
        </p:nvSpPr>
        <p:spPr>
          <a:xfrm>
            <a:off x="5703404" y="1494650"/>
            <a:ext cx="14244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  <a:endParaRPr sz="500"/>
          </a:p>
        </p:txBody>
      </p:sp>
      <p:cxnSp>
        <p:nvCxnSpPr>
          <p:cNvPr id="380" name="Shape 380"/>
          <p:cNvCxnSpPr/>
          <p:nvPr/>
        </p:nvCxnSpPr>
        <p:spPr>
          <a:xfrm>
            <a:off x="8411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81" name="Shape 381"/>
          <p:cNvSpPr/>
          <p:nvPr/>
        </p:nvSpPr>
        <p:spPr>
          <a:xfrm>
            <a:off x="11372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82" name="Shape 382"/>
          <p:cNvSpPr/>
          <p:nvPr/>
        </p:nvSpPr>
        <p:spPr>
          <a:xfrm>
            <a:off x="22927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83" name="Shape 383"/>
          <p:cNvCxnSpPr/>
          <p:nvPr/>
        </p:nvCxnSpPr>
        <p:spPr>
          <a:xfrm>
            <a:off x="3023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84" name="Shape 3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1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Shape 385"/>
          <p:cNvSpPr txBox="1"/>
          <p:nvPr/>
        </p:nvSpPr>
        <p:spPr>
          <a:xfrm>
            <a:off x="35991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cxnSp>
        <p:nvCxnSpPr>
          <p:cNvPr id="386" name="Shape 386"/>
          <p:cNvCxnSpPr/>
          <p:nvPr/>
        </p:nvCxnSpPr>
        <p:spPr>
          <a:xfrm>
            <a:off x="51347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87" name="Shape 387"/>
          <p:cNvCxnSpPr/>
          <p:nvPr/>
        </p:nvCxnSpPr>
        <p:spPr>
          <a:xfrm>
            <a:off x="51537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88" name="Shape 388"/>
          <p:cNvCxnSpPr/>
          <p:nvPr/>
        </p:nvCxnSpPr>
        <p:spPr>
          <a:xfrm>
            <a:off x="51633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89" name="Shape 389"/>
          <p:cNvSpPr txBox="1"/>
          <p:nvPr/>
        </p:nvSpPr>
        <p:spPr>
          <a:xfrm>
            <a:off x="52893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390" name="Shape 390"/>
          <p:cNvSpPr/>
          <p:nvPr/>
        </p:nvSpPr>
        <p:spPr>
          <a:xfrm>
            <a:off x="40194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/>
          <p:nvPr>
            <p:ph type="title"/>
          </p:nvPr>
        </p:nvSpPr>
        <p:spPr>
          <a:xfrm>
            <a:off x="431625" y="573725"/>
            <a:ext cx="41310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/>
              <a:t>Meet 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  <a:endParaRPr/>
          </a:p>
        </p:txBody>
      </p:sp>
      <p:sp>
        <p:nvSpPr>
          <p:cNvPr id="396" name="Shape 396"/>
          <p:cNvSpPr txBox="1"/>
          <p:nvPr/>
        </p:nvSpPr>
        <p:spPr>
          <a:xfrm>
            <a:off x="1543998" y="2607562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cxnSp>
        <p:nvCxnSpPr>
          <p:cNvPr id="397" name="Shape 397"/>
          <p:cNvCxnSpPr/>
          <p:nvPr/>
        </p:nvCxnSpPr>
        <p:spPr>
          <a:xfrm flipH="1" rot="10800000">
            <a:off x="3146275" y="2241925"/>
            <a:ext cx="1092600" cy="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98" name="Shape 398"/>
          <p:cNvCxnSpPr/>
          <p:nvPr/>
        </p:nvCxnSpPr>
        <p:spPr>
          <a:xfrm>
            <a:off x="3185425" y="2915275"/>
            <a:ext cx="1078800" cy="12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399" name="Shape 399"/>
          <p:cNvCxnSpPr/>
          <p:nvPr/>
        </p:nvCxnSpPr>
        <p:spPr>
          <a:xfrm>
            <a:off x="3211525" y="3511525"/>
            <a:ext cx="1055400" cy="21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00" name="Shape 400"/>
          <p:cNvSpPr/>
          <p:nvPr/>
        </p:nvSpPr>
        <p:spPr>
          <a:xfrm>
            <a:off x="2040400" y="2010172"/>
            <a:ext cx="1152600" cy="164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401" name="Shape 4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6684" y="2691614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Shape 402"/>
          <p:cNvSpPr txBox="1"/>
          <p:nvPr/>
        </p:nvSpPr>
        <p:spPr>
          <a:xfrm>
            <a:off x="3074325" y="4105375"/>
            <a:ext cx="1488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Scores (Logits)</a:t>
            </a:r>
            <a:endParaRPr/>
          </a:p>
        </p:txBody>
      </p:sp>
      <p:sp>
        <p:nvSpPr>
          <p:cNvPr id="403" name="Shape 403"/>
          <p:cNvSpPr txBox="1"/>
          <p:nvPr/>
        </p:nvSpPr>
        <p:spPr>
          <a:xfrm>
            <a:off x="3344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2.0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4" name="Shape 404"/>
          <p:cNvSpPr txBox="1"/>
          <p:nvPr/>
        </p:nvSpPr>
        <p:spPr>
          <a:xfrm>
            <a:off x="3344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5" name="Shape 405"/>
          <p:cNvSpPr txBox="1"/>
          <p:nvPr/>
        </p:nvSpPr>
        <p:spPr>
          <a:xfrm>
            <a:off x="3344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.1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06" name="Shape 4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6928" y="637650"/>
            <a:ext cx="4149885" cy="9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Shape 4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70875" y="1588775"/>
            <a:ext cx="443400" cy="51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/>
          <p:nvPr>
            <p:ph type="title"/>
          </p:nvPr>
        </p:nvSpPr>
        <p:spPr>
          <a:xfrm>
            <a:off x="431625" y="573725"/>
            <a:ext cx="41310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/>
              <a:t>Meet 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</a:t>
            </a:r>
            <a:endParaRPr/>
          </a:p>
        </p:txBody>
      </p:sp>
      <p:cxnSp>
        <p:nvCxnSpPr>
          <p:cNvPr id="413" name="Shape 413"/>
          <p:cNvCxnSpPr/>
          <p:nvPr/>
        </p:nvCxnSpPr>
        <p:spPr>
          <a:xfrm>
            <a:off x="5670341" y="224193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414" name="Shape 4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3087" y="2582560"/>
            <a:ext cx="422261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Shape 415"/>
          <p:cNvSpPr txBox="1"/>
          <p:nvPr/>
        </p:nvSpPr>
        <p:spPr>
          <a:xfrm>
            <a:off x="6135977" y="2119725"/>
            <a:ext cx="8373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(y=0)</a:t>
            </a:r>
            <a:endParaRPr sz="500"/>
          </a:p>
        </p:txBody>
      </p:sp>
      <p:cxnSp>
        <p:nvCxnSpPr>
          <p:cNvPr id="416" name="Shape 416"/>
          <p:cNvCxnSpPr/>
          <p:nvPr/>
        </p:nvCxnSpPr>
        <p:spPr>
          <a:xfrm>
            <a:off x="5689391" y="2918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17" name="Shape 417"/>
          <p:cNvSpPr txBox="1"/>
          <p:nvPr/>
        </p:nvSpPr>
        <p:spPr>
          <a:xfrm>
            <a:off x="6231226" y="2796000"/>
            <a:ext cx="687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 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 y=1)</a:t>
            </a:r>
            <a:endParaRPr sz="500"/>
          </a:p>
        </p:txBody>
      </p:sp>
      <p:cxnSp>
        <p:nvCxnSpPr>
          <p:cNvPr id="418" name="Shape 418"/>
          <p:cNvCxnSpPr/>
          <p:nvPr/>
        </p:nvCxnSpPr>
        <p:spPr>
          <a:xfrm>
            <a:off x="5698916" y="3513518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19" name="Shape 419"/>
          <p:cNvSpPr txBox="1"/>
          <p:nvPr/>
        </p:nvSpPr>
        <p:spPr>
          <a:xfrm>
            <a:off x="6240752" y="3391300"/>
            <a:ext cx="6879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p 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(y=</a:t>
            </a:r>
            <a:r>
              <a:rPr b="1" lang="en" sz="1200"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500"/>
          </a:p>
        </p:txBody>
      </p:sp>
      <p:sp>
        <p:nvSpPr>
          <p:cNvPr id="420" name="Shape 420"/>
          <p:cNvSpPr/>
          <p:nvPr/>
        </p:nvSpPr>
        <p:spPr>
          <a:xfrm>
            <a:off x="4257800" y="2086375"/>
            <a:ext cx="1424400" cy="16446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  <a:endParaRPr sz="1500"/>
          </a:p>
        </p:txBody>
      </p:sp>
      <p:sp>
        <p:nvSpPr>
          <p:cNvPr id="421" name="Shape 421"/>
          <p:cNvSpPr txBox="1"/>
          <p:nvPr/>
        </p:nvSpPr>
        <p:spPr>
          <a:xfrm>
            <a:off x="1543998" y="2607562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cxnSp>
        <p:nvCxnSpPr>
          <p:cNvPr id="422" name="Shape 422"/>
          <p:cNvCxnSpPr/>
          <p:nvPr/>
        </p:nvCxnSpPr>
        <p:spPr>
          <a:xfrm flipH="1" rot="10800000">
            <a:off x="3146275" y="2241925"/>
            <a:ext cx="1092600" cy="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423" name="Shape 423"/>
          <p:cNvCxnSpPr/>
          <p:nvPr/>
        </p:nvCxnSpPr>
        <p:spPr>
          <a:xfrm>
            <a:off x="3185425" y="2915275"/>
            <a:ext cx="1078800" cy="129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424" name="Shape 424"/>
          <p:cNvCxnSpPr/>
          <p:nvPr/>
        </p:nvCxnSpPr>
        <p:spPr>
          <a:xfrm>
            <a:off x="3211525" y="3511525"/>
            <a:ext cx="1055400" cy="210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25" name="Shape 425"/>
          <p:cNvSpPr/>
          <p:nvPr/>
        </p:nvSpPr>
        <p:spPr>
          <a:xfrm>
            <a:off x="2040400" y="2010172"/>
            <a:ext cx="1152600" cy="164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426" name="Shape 4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6684" y="2691614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Shape 427"/>
          <p:cNvSpPr txBox="1"/>
          <p:nvPr/>
        </p:nvSpPr>
        <p:spPr>
          <a:xfrm>
            <a:off x="3074325" y="4105375"/>
            <a:ext cx="1488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Scores (Logits)</a:t>
            </a:r>
            <a:endParaRPr/>
          </a:p>
        </p:txBody>
      </p:sp>
      <p:sp>
        <p:nvSpPr>
          <p:cNvPr id="428" name="Shape 428"/>
          <p:cNvSpPr txBox="1"/>
          <p:nvPr/>
        </p:nvSpPr>
        <p:spPr>
          <a:xfrm>
            <a:off x="5792075" y="4126725"/>
            <a:ext cx="1884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Probabilities</a:t>
            </a:r>
            <a:endParaRPr/>
          </a:p>
        </p:txBody>
      </p:sp>
      <p:sp>
        <p:nvSpPr>
          <p:cNvPr id="429" name="Shape 429"/>
          <p:cNvSpPr txBox="1"/>
          <p:nvPr/>
        </p:nvSpPr>
        <p:spPr>
          <a:xfrm>
            <a:off x="3344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2.0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0" name="Shape 430"/>
          <p:cNvSpPr txBox="1"/>
          <p:nvPr/>
        </p:nvSpPr>
        <p:spPr>
          <a:xfrm>
            <a:off x="3344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1.0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Shape 431"/>
          <p:cNvSpPr txBox="1"/>
          <p:nvPr/>
        </p:nvSpPr>
        <p:spPr>
          <a:xfrm>
            <a:off x="3344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0.1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2" name="Shape 432"/>
          <p:cNvSpPr txBox="1"/>
          <p:nvPr/>
        </p:nvSpPr>
        <p:spPr>
          <a:xfrm>
            <a:off x="5630200" y="21527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0.7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3" name="Shape 433"/>
          <p:cNvSpPr txBox="1"/>
          <p:nvPr/>
        </p:nvSpPr>
        <p:spPr>
          <a:xfrm>
            <a:off x="5630200" y="28385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0.2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4" name="Shape 434"/>
          <p:cNvSpPr txBox="1"/>
          <p:nvPr/>
        </p:nvSpPr>
        <p:spPr>
          <a:xfrm>
            <a:off x="5630200" y="3448125"/>
            <a:ext cx="1055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0.1</a:t>
            </a:r>
            <a:endParaRPr b="1" sz="1800">
              <a:solidFill>
                <a:srgbClr val="4A86E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35" name="Shape 4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6928" y="637650"/>
            <a:ext cx="4149885" cy="9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Shape 4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70875" y="1588775"/>
            <a:ext cx="443400" cy="51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Shape 4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20745"/>
            <a:ext cx="9143999" cy="5022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Shape 4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9875" y="2986575"/>
            <a:ext cx="33975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Shape 4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4750" y="1065775"/>
            <a:ext cx="443400" cy="5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Shape 4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71400" y="2785600"/>
            <a:ext cx="339750" cy="72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Shape 4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3050" y="869725"/>
            <a:ext cx="33975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Shape 4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95750" y="942975"/>
            <a:ext cx="443400" cy="352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Shape 44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03426" y="836201"/>
            <a:ext cx="1758740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Shape 44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595005" y="696350"/>
            <a:ext cx="518895" cy="5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Shape 44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51350" y="2861800"/>
            <a:ext cx="339750" cy="606696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Shape 450"/>
          <p:cNvSpPr/>
          <p:nvPr/>
        </p:nvSpPr>
        <p:spPr>
          <a:xfrm>
            <a:off x="3536625" y="48572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451" name="Shape 451"/>
          <p:cNvSpPr/>
          <p:nvPr/>
        </p:nvSpPr>
        <p:spPr>
          <a:xfrm>
            <a:off x="5862175" y="0"/>
            <a:ext cx="3384000" cy="485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Shape 452"/>
          <p:cNvSpPr/>
          <p:nvPr/>
        </p:nvSpPr>
        <p:spPr>
          <a:xfrm>
            <a:off x="5701275" y="2682425"/>
            <a:ext cx="3384000" cy="183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Shape 457"/>
          <p:cNvGrpSpPr/>
          <p:nvPr/>
        </p:nvGrpSpPr>
        <p:grpSpPr>
          <a:xfrm>
            <a:off x="76200" y="120745"/>
            <a:ext cx="9143999" cy="5022756"/>
            <a:chOff x="76200" y="120745"/>
            <a:chExt cx="9143999" cy="5022756"/>
          </a:xfrm>
        </p:grpSpPr>
        <p:pic>
          <p:nvPicPr>
            <p:cNvPr id="458" name="Shape 45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9" name="Shape 45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0" name="Shape 46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1" name="Shape 46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2" name="Shape 46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3" name="Shape 46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4" name="Shape 46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5" name="Shape 46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6" name="Shape 466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7" name="Shape 467"/>
          <p:cNvSpPr/>
          <p:nvPr/>
        </p:nvSpPr>
        <p:spPr>
          <a:xfrm>
            <a:off x="3536625" y="48572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Cost function: cross entropy</a:t>
            </a:r>
            <a:endParaRPr/>
          </a:p>
        </p:txBody>
      </p:sp>
      <p:pic>
        <p:nvPicPr>
          <p:cNvPr id="473" name="Shape 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600" y="1224100"/>
            <a:ext cx="3967050" cy="2471674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Shape 474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pic>
        <p:nvPicPr>
          <p:cNvPr id="475" name="Shape 4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3650" y="2197785"/>
            <a:ext cx="196775" cy="351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Shape 4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5150" y="1491215"/>
            <a:ext cx="441600" cy="706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Shape 4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2650" y="2276500"/>
            <a:ext cx="4160250" cy="590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483" name="Shape 483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Cost function: cross entropy</a:t>
            </a:r>
            <a:endParaRPr/>
          </a:p>
        </p:txBody>
      </p:sp>
      <p:sp>
        <p:nvSpPr>
          <p:cNvPr id="484" name="Shape 484"/>
          <p:cNvSpPr txBox="1"/>
          <p:nvPr/>
        </p:nvSpPr>
        <p:spPr>
          <a:xfrm>
            <a:off x="3918675" y="1569225"/>
            <a:ext cx="4944900" cy="2765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Cross entropy example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numpy </a:t>
            </a:r>
            <a:r>
              <a:rPr b="1"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np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One hot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0: 1 0 0 0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1: 0 1 0 0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2: 0 0 1 0</a:t>
            </a:r>
            <a:endParaRPr i="1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0.7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np.array([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0.6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"loss1 = "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np.sum(-Y * np.log(Y_pred1)))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"loss2 = "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np.sum(-Y * np.log(Y_pred2)))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85" name="Shape 485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486" name="Shape 48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7" name="Shape 48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8" name="Shape 48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9" name="Shape 48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0" name="Shape 49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1" name="Shape 49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2" name="Shape 492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3" name="Shape 493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4" name="Shape 494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95" name="Shape 49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 txBox="1"/>
          <p:nvPr>
            <p:ph type="title"/>
          </p:nvPr>
        </p:nvSpPr>
        <p:spPr>
          <a:xfrm>
            <a:off x="-8188" y="-1845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/>
              <a:t>C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ross entropy in PyTorch</a:t>
            </a:r>
            <a:endParaRPr/>
          </a:p>
        </p:txBody>
      </p:sp>
      <p:sp>
        <p:nvSpPr>
          <p:cNvPr id="501" name="Shape 501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502" name="Shape 502"/>
          <p:cNvSpPr txBox="1"/>
          <p:nvPr/>
        </p:nvSpPr>
        <p:spPr>
          <a:xfrm>
            <a:off x="3607925" y="1010325"/>
            <a:ext cx="5426100" cy="3629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Softmax + CrossEntropy (logSoftmax + NLLLoss)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 = nn.CrossEntropyLoss()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target is of size nBatch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each element in target has to have 0 &lt;= value &lt; nClasses (0-2)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class, not one-hot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Variable(torch.LongTensor([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requires_grad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of size nBatch x nClasses = 1 x 4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Y_pred are logits (not softmax)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l1 = loss(Y_pred1,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l2 = loss(Y_pred2,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"PyTorch Loss1 = 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l1.data, 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"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PyTorch Loss2="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l2.data)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03" name="Shape 503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504" name="Shape 50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5" name="Shape 50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6" name="Shape 50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7" name="Shape 50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8" name="Shape 50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9" name="Shape 50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0" name="Shape 51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1" name="Shape 511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2" name="Shape 512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13" name="Shape 5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/>
          <p:nvPr>
            <p:ph type="title"/>
          </p:nvPr>
        </p:nvSpPr>
        <p:spPr>
          <a:xfrm>
            <a:off x="-8188" y="-1845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 sz="3400"/>
              <a:t>C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ross entropy in PyTorch</a:t>
            </a:r>
            <a:endParaRPr/>
          </a:p>
        </p:txBody>
      </p:sp>
      <p:sp>
        <p:nvSpPr>
          <p:cNvPr id="519" name="Shape 519"/>
          <p:cNvSpPr/>
          <p:nvPr/>
        </p:nvSpPr>
        <p:spPr>
          <a:xfrm>
            <a:off x="3384225" y="4781050"/>
            <a:ext cx="57096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</a:rPr>
              <a:t>https://www.udacity.com/course/viewer#!/c-ud730/l-6370362152/m-6379811817</a:t>
            </a:r>
            <a:endParaRPr sz="1200"/>
          </a:p>
        </p:txBody>
      </p:sp>
      <p:sp>
        <p:nvSpPr>
          <p:cNvPr id="520" name="Shape 520"/>
          <p:cNvSpPr txBox="1"/>
          <p:nvPr/>
        </p:nvSpPr>
        <p:spPr>
          <a:xfrm>
            <a:off x="3607925" y="866725"/>
            <a:ext cx="5426100" cy="3914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Softmax + CrossEntropy (logSoftmax + NLLLoss)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loss = nn.CrossEntropyLoss()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target is of size nBatch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element in target has to have 0 &lt;= value &lt; nClasses (0-2)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class, not one-hot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 = Variable(torch.LongTensor([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]), </a:t>
            </a:r>
            <a:r>
              <a:rPr lang="en" sz="1200">
                <a:solidFill>
                  <a:srgbClr val="6600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requires_grad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input is of size nBatch x nClasses = 2 x 4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8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Y_pred are logits (not softmax)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Y_pred1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0.9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Y_pred2 = Variable(torch.Tensor([[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0.8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],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                [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l1 = loss(Y_pred1,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l2 = loss(Y_pred2, 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"Batch Loss1 = 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l1.data, 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b="1" lang="en" sz="12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lang="en" sz="12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Batch Loss2="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l2.data)</a:t>
            </a:r>
            <a:endParaRPr i="1" sz="1200">
              <a:solidFill>
                <a:srgbClr val="8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21" name="Shape 521"/>
          <p:cNvGrpSpPr/>
          <p:nvPr/>
        </p:nvGrpSpPr>
        <p:grpSpPr>
          <a:xfrm>
            <a:off x="381001" y="1540005"/>
            <a:ext cx="3226917" cy="2109055"/>
            <a:chOff x="76200" y="120745"/>
            <a:chExt cx="9143999" cy="5022756"/>
          </a:xfrm>
        </p:grpSpPr>
        <p:pic>
          <p:nvPicPr>
            <p:cNvPr id="522" name="Shape 5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00" y="120745"/>
              <a:ext cx="9143999" cy="50227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3" name="Shape 5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39875" y="298657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4" name="Shape 5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750" y="1065775"/>
              <a:ext cx="443400" cy="51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5" name="Shape 5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71400" y="2785600"/>
              <a:ext cx="339750" cy="7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6" name="Shape 5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93050" y="869725"/>
              <a:ext cx="33975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7" name="Shape 5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95750" y="942975"/>
              <a:ext cx="443400" cy="352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8" name="Shape 528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03426" y="836201"/>
              <a:ext cx="1758740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9" name="Shape 529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595005" y="696350"/>
              <a:ext cx="518895" cy="59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0" name="Shape 53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751350" y="2861800"/>
              <a:ext cx="339750" cy="60669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31" name="Shape 53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49000" y="4001725"/>
            <a:ext cx="2806250" cy="3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r>
              <a:rPr lang="en"/>
              <a:t> 9-1: CrossEntropyLoss VS NLLLoss</a:t>
            </a:r>
            <a:endParaRPr/>
          </a:p>
        </p:txBody>
      </p:sp>
      <p:sp>
        <p:nvSpPr>
          <p:cNvPr id="537" name="Shape 537"/>
          <p:cNvSpPr txBox="1"/>
          <p:nvPr>
            <p:ph idx="1" type="body"/>
          </p:nvPr>
        </p:nvSpPr>
        <p:spPr>
          <a:xfrm>
            <a:off x="495450" y="1595075"/>
            <a:ext cx="8280900" cy="27114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81000" lvl="0" marL="457200" rtl="0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What are the differences?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Check out</a:t>
            </a:r>
            <a:endParaRPr sz="24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http://pytorch.org/docs/master/nn.html#nllloss</a:t>
            </a:r>
            <a:endParaRPr sz="20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 u="sng">
                <a:solidFill>
                  <a:schemeClr val="hlink"/>
                </a:solidFill>
                <a:hlinkClick r:id="rId4"/>
              </a:rPr>
              <a:t>http://pytorch.org/docs/master/nn.html#crossentropyloss</a:t>
            </a:r>
            <a:endParaRPr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Minimizing the Negative Log-Likelihood, in English </a:t>
            </a:r>
            <a:r>
              <a:rPr lang="en" sz="2000" u="sng">
                <a:solidFill>
                  <a:schemeClr val="hlink"/>
                </a:solidFill>
                <a:hlinkClick r:id="rId5"/>
              </a:rPr>
              <a:t>http://willwolf.io/2017/05/18/minimizing_the_negative_log_likelihood_in_english/</a:t>
            </a:r>
            <a:r>
              <a:rPr lang="en" sz="2000"/>
              <a:t>  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0" y="8075"/>
            <a:ext cx="9073200" cy="1488000"/>
          </a:xfrm>
          <a:prstGeom prst="rect">
            <a:avLst/>
          </a:prstGeom>
        </p:spPr>
        <p:txBody>
          <a:bodyPr anchorCtr="0" anchor="b" bIns="34275" lIns="34275" spcFirstLastPara="1" rIns="34275" wrap="square" tIns="3427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 for Comments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Please feel free to add comments directly on these slides.</a:t>
            </a:r>
            <a:endParaRPr sz="2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Other slides: 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http://bit.ly/PyTorchZeroAll</a:t>
            </a:r>
            <a:r>
              <a:rPr lang="en" sz="2800"/>
              <a:t>      </a:t>
            </a:r>
            <a:endParaRPr sz="2800"/>
          </a:p>
        </p:txBody>
      </p:sp>
      <p:sp>
        <p:nvSpPr>
          <p:cNvPr id="225" name="Shape 225"/>
          <p:cNvSpPr txBox="1"/>
          <p:nvPr/>
        </p:nvSpPr>
        <p:spPr>
          <a:xfrm>
            <a:off x="5446800" y="4728475"/>
            <a:ext cx="40647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Picture from http://www.tssablog.org/archives/3280</a:t>
            </a:r>
            <a:endParaRPr sz="1200"/>
          </a:p>
        </p:txBody>
      </p:sp>
      <p:pic>
        <p:nvPicPr>
          <p:cNvPr id="226" name="Shape 2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42" y="1538300"/>
            <a:ext cx="6008308" cy="33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2" name="Shape 542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3" name="Shape 543"/>
          <p:cNvSpPr/>
          <p:nvPr/>
        </p:nvSpPr>
        <p:spPr>
          <a:xfrm>
            <a:off x="4786574" y="1762273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544" name="Shape 5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8049" y="2106051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Shape 545"/>
          <p:cNvSpPr txBox="1"/>
          <p:nvPr/>
        </p:nvSpPr>
        <p:spPr>
          <a:xfrm>
            <a:off x="7205733" y="1795612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546" name="Shape 546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7" name="Shape 547"/>
          <p:cNvSpPr txBox="1"/>
          <p:nvPr/>
        </p:nvSpPr>
        <p:spPr>
          <a:xfrm>
            <a:off x="7224783" y="2014687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548" name="Shape 548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9" name="Shape 549"/>
          <p:cNvSpPr txBox="1"/>
          <p:nvPr/>
        </p:nvSpPr>
        <p:spPr>
          <a:xfrm>
            <a:off x="7231489" y="2686200"/>
            <a:ext cx="511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P(y=n)</a:t>
            </a:r>
            <a:endParaRPr sz="500"/>
          </a:p>
        </p:txBody>
      </p:sp>
      <p:sp>
        <p:nvSpPr>
          <p:cNvPr id="550" name="Shape 550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551" name="Shape 551"/>
          <p:cNvSpPr/>
          <p:nvPr/>
        </p:nvSpPr>
        <p:spPr>
          <a:xfrm>
            <a:off x="5949804" y="1762273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1"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</a:t>
            </a:r>
            <a:r>
              <a:rPr b="1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</a:t>
            </a:r>
            <a:endParaRPr sz="500"/>
          </a:p>
        </p:txBody>
      </p:sp>
      <p:sp>
        <p:nvSpPr>
          <p:cNvPr id="552" name="Shape 552"/>
          <p:cNvSpPr txBox="1"/>
          <p:nvPr/>
        </p:nvSpPr>
        <p:spPr>
          <a:xfrm>
            <a:off x="5766337" y="4292046"/>
            <a:ext cx="13212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NLLLoss</a:t>
            </a:r>
            <a:endParaRPr sz="500"/>
          </a:p>
        </p:txBody>
      </p:sp>
      <p:cxnSp>
        <p:nvCxnSpPr>
          <p:cNvPr id="553" name="Shape 553"/>
          <p:cNvCxnSpPr/>
          <p:nvPr/>
        </p:nvCxnSpPr>
        <p:spPr>
          <a:xfrm>
            <a:off x="1250756" y="2379785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54" name="Shape 554"/>
          <p:cNvSpPr/>
          <p:nvPr/>
        </p:nvSpPr>
        <p:spPr>
          <a:xfrm>
            <a:off x="1546836" y="1800374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555" name="Shape 555"/>
          <p:cNvSpPr/>
          <p:nvPr/>
        </p:nvSpPr>
        <p:spPr>
          <a:xfrm>
            <a:off x="2702360" y="1800374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556" name="Shape 556"/>
          <p:cNvCxnSpPr/>
          <p:nvPr/>
        </p:nvCxnSpPr>
        <p:spPr>
          <a:xfrm>
            <a:off x="35852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557" name="Shape 5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Shape 558"/>
          <p:cNvSpPr txBox="1"/>
          <p:nvPr/>
        </p:nvSpPr>
        <p:spPr>
          <a:xfrm>
            <a:off x="4313573" y="2131053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559" name="Shape 559"/>
          <p:cNvSpPr/>
          <p:nvPr/>
        </p:nvSpPr>
        <p:spPr>
          <a:xfrm>
            <a:off x="5793602" y="3457062"/>
            <a:ext cx="1266900" cy="800100"/>
          </a:xfrm>
          <a:prstGeom prst="roundRect">
            <a:avLst>
              <a:gd fmla="val 15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NLLLoss</a:t>
            </a:r>
            <a:endParaRPr sz="500"/>
          </a:p>
        </p:txBody>
      </p:sp>
      <p:sp>
        <p:nvSpPr>
          <p:cNvPr id="560" name="Shape 56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(log)Softmax + NLLLoss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Shape 56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input</a:t>
            </a:r>
            <a:endParaRPr/>
          </a:p>
        </p:txBody>
      </p:sp>
      <p:sp>
        <p:nvSpPr>
          <p:cNvPr id="566" name="Shape 566"/>
          <p:cNvSpPr txBox="1"/>
          <p:nvPr/>
        </p:nvSpPr>
        <p:spPr>
          <a:xfrm>
            <a:off x="5018013" y="4854602"/>
            <a:ext cx="40038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https://www.youtube.com/watch?v=aircAruvnKk&amp;t=1s</a:t>
            </a:r>
            <a:endParaRPr sz="500"/>
          </a:p>
        </p:txBody>
      </p:sp>
      <p:pic>
        <p:nvPicPr>
          <p:cNvPr descr="Image" id="567" name="Shape 5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5825" y="1578769"/>
            <a:ext cx="2862732" cy="2847738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Shape 568"/>
          <p:cNvSpPr txBox="1"/>
          <p:nvPr/>
        </p:nvSpPr>
        <p:spPr>
          <a:xfrm>
            <a:off x="4342300" y="2814761"/>
            <a:ext cx="24786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28x28 pixels = 784 </a:t>
            </a:r>
            <a:endParaRPr sz="500"/>
          </a:p>
        </p:txBody>
      </p:sp>
      <p:pic>
        <p:nvPicPr>
          <p:cNvPr descr="Image" id="569" name="Shape 5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7175" y="1020216"/>
            <a:ext cx="928421" cy="91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hape 57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pic>
        <p:nvPicPr>
          <p:cNvPr descr="Image" id="575" name="Shape 5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07581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6" name="Shape 5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6769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7" name="Shape 5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5956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8" name="Shape 5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5144" y="3305175"/>
            <a:ext cx="207180" cy="291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79" name="Shape 5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42021" y="1493044"/>
            <a:ext cx="127203" cy="2805152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Shape 580"/>
          <p:cNvSpPr/>
          <p:nvPr/>
        </p:nvSpPr>
        <p:spPr>
          <a:xfrm>
            <a:off x="1331795" y="1457325"/>
            <a:ext cx="5514300" cy="256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81" name="Shape 581"/>
          <p:cNvGrpSpPr/>
          <p:nvPr/>
        </p:nvGrpSpPr>
        <p:grpSpPr>
          <a:xfrm>
            <a:off x="3549463" y="4385869"/>
            <a:ext cx="1122413" cy="489843"/>
            <a:chOff x="-1" y="-1"/>
            <a:chExt cx="2993100" cy="1306247"/>
          </a:xfrm>
        </p:grpSpPr>
        <p:pic>
          <p:nvPicPr>
            <p:cNvPr descr="Image" id="582" name="Shape 58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1215936" y="-752323"/>
              <a:ext cx="564990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3" name="Shape 583"/>
            <p:cNvSpPr txBox="1"/>
            <p:nvPr/>
          </p:nvSpPr>
          <p:spPr>
            <a:xfrm>
              <a:off x="-1" y="679846"/>
              <a:ext cx="299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  <a:endParaRPr sz="500"/>
            </a:p>
          </p:txBody>
        </p:sp>
      </p:grpSp>
      <p:grpSp>
        <p:nvGrpSpPr>
          <p:cNvPr id="584" name="Shape 584"/>
          <p:cNvGrpSpPr/>
          <p:nvPr/>
        </p:nvGrpSpPr>
        <p:grpSpPr>
          <a:xfrm>
            <a:off x="6185756" y="4339434"/>
            <a:ext cx="1012388" cy="582711"/>
            <a:chOff x="0" y="-1"/>
            <a:chExt cx="2699700" cy="1553897"/>
          </a:xfrm>
        </p:grpSpPr>
        <p:pic>
          <p:nvPicPr>
            <p:cNvPr descr="Image" id="585" name="Shape 58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1069225" y="-752323"/>
              <a:ext cx="564990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6" name="Shape 586"/>
            <p:cNvSpPr txBox="1"/>
            <p:nvPr/>
          </p:nvSpPr>
          <p:spPr>
            <a:xfrm>
              <a:off x="0" y="432196"/>
              <a:ext cx="2699700" cy="11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  <a:endParaRPr sz="5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  <a:endParaRPr sz="500"/>
            </a:p>
          </p:txBody>
        </p:sp>
      </p:grpSp>
      <p:pic>
        <p:nvPicPr>
          <p:cNvPr descr="Image" id="587" name="Shape 58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11707" y="1457325"/>
            <a:ext cx="5564410" cy="29861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88" name="Shape 58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47213" y="2006578"/>
            <a:ext cx="1551546" cy="1543421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Shape 589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https://ml4a.github.io/ml4a/looking_inside_neural_nets</a:t>
            </a:r>
            <a:endParaRPr sz="5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Shape 59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grpSp>
        <p:nvGrpSpPr>
          <p:cNvPr id="595" name="Shape 595"/>
          <p:cNvGrpSpPr/>
          <p:nvPr/>
        </p:nvGrpSpPr>
        <p:grpSpPr>
          <a:xfrm>
            <a:off x="280988" y="1604963"/>
            <a:ext cx="7862004" cy="2362238"/>
            <a:chOff x="0" y="0"/>
            <a:chExt cx="20965344" cy="6299302"/>
          </a:xfrm>
        </p:grpSpPr>
        <p:pic>
          <p:nvPicPr>
            <p:cNvPr descr="Image" id="596" name="Shape 59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20502709" cy="62993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7" name="Shape 59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6042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8" name="Shape 59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887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599" name="Shape 59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45732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00" name="Shape 60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557750" y="4864100"/>
              <a:ext cx="552479" cy="777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01" name="Shape 60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0688300" y="31750"/>
              <a:ext cx="277044" cy="61095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02" name="Shape 602"/>
          <p:cNvSpPr/>
          <p:nvPr/>
        </p:nvSpPr>
        <p:spPr>
          <a:xfrm>
            <a:off x="2262775" y="1581200"/>
            <a:ext cx="5500200" cy="256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603" name="Shape 60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1881366" y="3909735"/>
            <a:ext cx="211871" cy="7761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4" name="Shape 60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7901166" y="3909735"/>
            <a:ext cx="211871" cy="776112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Shape 605"/>
          <p:cNvSpPr txBox="1"/>
          <p:nvPr/>
        </p:nvSpPr>
        <p:spPr>
          <a:xfrm>
            <a:off x="1425389" y="4446798"/>
            <a:ext cx="11223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Input layer 784</a:t>
            </a:r>
            <a:endParaRPr sz="500"/>
          </a:p>
        </p:txBody>
      </p:sp>
      <p:sp>
        <p:nvSpPr>
          <p:cNvPr id="606" name="Shape 606"/>
          <p:cNvSpPr txBox="1"/>
          <p:nvPr/>
        </p:nvSpPr>
        <p:spPr>
          <a:xfrm>
            <a:off x="7500206" y="4353929"/>
            <a:ext cx="10125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output layer </a:t>
            </a:r>
            <a:endParaRPr sz="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 (labels)</a:t>
            </a:r>
            <a:endParaRPr sz="500"/>
          </a:p>
        </p:txBody>
      </p:sp>
      <p:pic>
        <p:nvPicPr>
          <p:cNvPr descr="Image" id="607" name="Shape 60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4747245" y="3620379"/>
            <a:ext cx="211871" cy="1354825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Shape 608"/>
          <p:cNvSpPr txBox="1"/>
          <p:nvPr/>
        </p:nvSpPr>
        <p:spPr>
          <a:xfrm>
            <a:off x="4326171" y="4446798"/>
            <a:ext cx="1051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Hidden layers</a:t>
            </a:r>
            <a:endParaRPr sz="500"/>
          </a:p>
        </p:txBody>
      </p:sp>
      <p:sp>
        <p:nvSpPr>
          <p:cNvPr id="609" name="Shape 609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https://ml4a.github.io/ml4a/looking_inside_neural_nets</a:t>
            </a:r>
            <a:endParaRPr sz="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Shape 61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grpSp>
        <p:nvGrpSpPr>
          <p:cNvPr id="615" name="Shape 615"/>
          <p:cNvGrpSpPr/>
          <p:nvPr/>
        </p:nvGrpSpPr>
        <p:grpSpPr>
          <a:xfrm>
            <a:off x="280988" y="1604963"/>
            <a:ext cx="8231606" cy="3169604"/>
            <a:chOff x="0" y="0"/>
            <a:chExt cx="21950948" cy="8452278"/>
          </a:xfrm>
        </p:grpSpPr>
        <p:grpSp>
          <p:nvGrpSpPr>
            <p:cNvPr id="616" name="Shape 616"/>
            <p:cNvGrpSpPr/>
            <p:nvPr/>
          </p:nvGrpSpPr>
          <p:grpSpPr>
            <a:xfrm>
              <a:off x="0" y="0"/>
              <a:ext cx="20965344" cy="6299302"/>
              <a:chOff x="0" y="0"/>
              <a:chExt cx="20965344" cy="6299302"/>
            </a:xfrm>
          </p:grpSpPr>
          <p:pic>
            <p:nvPicPr>
              <p:cNvPr descr="Image" id="617" name="Shape 61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20502709" cy="629930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18" name="Shape 61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6042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19" name="Shape 619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15887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0" name="Shape 62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45732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1" name="Shape 621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7557750" y="4864100"/>
                <a:ext cx="552479" cy="77742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22" name="Shape 622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20688300" y="31750"/>
                <a:ext cx="277044" cy="610955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descr="Image" id="623" name="Shape 62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20320474" y="6146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4" name="Shape 624"/>
            <p:cNvSpPr txBox="1"/>
            <p:nvPr/>
          </p:nvSpPr>
          <p:spPr>
            <a:xfrm>
              <a:off x="3051737" y="7578228"/>
              <a:ext cx="2993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  <a:endParaRPr sz="500"/>
            </a:p>
          </p:txBody>
        </p:sp>
        <p:sp>
          <p:nvSpPr>
            <p:cNvPr id="625" name="Shape 625"/>
            <p:cNvSpPr txBox="1"/>
            <p:nvPr/>
          </p:nvSpPr>
          <p:spPr>
            <a:xfrm>
              <a:off x="19251248" y="7330578"/>
              <a:ext cx="2699700" cy="112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  <a:endParaRPr sz="5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  <a:endParaRPr sz="500"/>
            </a:p>
          </p:txBody>
        </p:sp>
        <p:pic>
          <p:nvPicPr>
            <p:cNvPr descr="Image" id="626" name="Shape 62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4394674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27" name="Shape 62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7976073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8" name="Shape 628"/>
            <p:cNvSpPr txBox="1"/>
            <p:nvPr/>
          </p:nvSpPr>
          <p:spPr>
            <a:xfrm>
              <a:off x="6842636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1: 520 </a:t>
              </a:r>
              <a:endParaRPr sz="500"/>
            </a:p>
          </p:txBody>
        </p:sp>
        <p:pic>
          <p:nvPicPr>
            <p:cNvPr descr="Image" id="629" name="Shape 629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0973273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0" name="Shape 630"/>
            <p:cNvSpPr txBox="1"/>
            <p:nvPr/>
          </p:nvSpPr>
          <p:spPr>
            <a:xfrm>
              <a:off x="9839836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2: 320 </a:t>
              </a:r>
              <a:endParaRPr sz="500"/>
            </a:p>
          </p:txBody>
        </p:sp>
        <p:pic>
          <p:nvPicPr>
            <p:cNvPr descr="Image" id="631" name="Shape 631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3970474" y="62730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2" name="Shape 632"/>
            <p:cNvSpPr txBox="1"/>
            <p:nvPr/>
          </p:nvSpPr>
          <p:spPr>
            <a:xfrm>
              <a:off x="12887837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240 </a:t>
              </a:r>
              <a:endParaRPr sz="500"/>
            </a:p>
          </p:txBody>
        </p:sp>
        <p:pic>
          <p:nvPicPr>
            <p:cNvPr descr="Image" id="633" name="Shape 63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rot="5400000">
              <a:off x="16815274" y="6247658"/>
              <a:ext cx="564989" cy="20696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4" name="Shape 634"/>
            <p:cNvSpPr txBox="1"/>
            <p:nvPr/>
          </p:nvSpPr>
          <p:spPr>
            <a:xfrm>
              <a:off x="15681838" y="7578228"/>
              <a:ext cx="2828100" cy="62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</a:t>
              </a:r>
              <a:r>
                <a:rPr b="1" lang="en" sz="1200">
                  <a:latin typeface="Helvetica Neue"/>
                  <a:ea typeface="Helvetica Neue"/>
                  <a:cs typeface="Helvetica Neue"/>
                  <a:sym typeface="Helvetica Neue"/>
                </a:rPr>
                <a:t>4</a:t>
              </a: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: 120 </a:t>
              </a:r>
              <a:endParaRPr sz="500"/>
            </a:p>
          </p:txBody>
        </p:sp>
      </p:grpSp>
      <p:sp>
        <p:nvSpPr>
          <p:cNvPr id="635" name="Shape 635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https://ml4a.github.io/ml4a/looking_inside_neural_nets</a:t>
            </a:r>
            <a:endParaRPr sz="5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Shape 64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Network</a:t>
            </a:r>
            <a:endParaRPr/>
          </a:p>
        </p:txBody>
      </p:sp>
      <p:grpSp>
        <p:nvGrpSpPr>
          <p:cNvPr id="641" name="Shape 641"/>
          <p:cNvGrpSpPr/>
          <p:nvPr/>
        </p:nvGrpSpPr>
        <p:grpSpPr>
          <a:xfrm>
            <a:off x="1648284" y="1388831"/>
            <a:ext cx="5311127" cy="1595795"/>
            <a:chOff x="0" y="0"/>
            <a:chExt cx="14163006" cy="4255454"/>
          </a:xfrm>
        </p:grpSpPr>
        <p:pic>
          <p:nvPicPr>
            <p:cNvPr descr="Image" id="642" name="Shape 64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13850476" cy="42554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3" name="Shape 64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81254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4" name="Shape 64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2870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5" name="Shape 64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84486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6" name="Shape 64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861026" y="3285912"/>
              <a:ext cx="373225" cy="5251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47" name="Shape 64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3975850" y="21448"/>
              <a:ext cx="187156" cy="412727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8" name="Shape 648"/>
          <p:cNvSpPr txBox="1"/>
          <p:nvPr/>
        </p:nvSpPr>
        <p:spPr>
          <a:xfrm>
            <a:off x="-462546" y="3092648"/>
            <a:ext cx="7450500" cy="12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4318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685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685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  </a:t>
            </a:r>
            <a:r>
              <a:rPr i="0" lang="en" sz="15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5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9" name="Shape 649"/>
          <p:cNvSpPr txBox="1"/>
          <p:nvPr/>
        </p:nvSpPr>
        <p:spPr>
          <a:xfrm>
            <a:off x="5066933" y="4940327"/>
            <a:ext cx="40392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https://ml4a.github.io/ml4a/looking_inside_neural_nets</a:t>
            </a:r>
            <a:endParaRPr sz="500"/>
          </a:p>
        </p:txBody>
      </p:sp>
      <p:pic>
        <p:nvPicPr>
          <p:cNvPr descr="Image" id="650" name="Shape 65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Shape 655"/>
          <p:cNvSpPr txBox="1"/>
          <p:nvPr>
            <p:ph type="title"/>
          </p:nvPr>
        </p:nvSpPr>
        <p:spPr>
          <a:xfrm>
            <a:off x="4034049" y="323643"/>
            <a:ext cx="30639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 &amp; NLL loss</a:t>
            </a:r>
            <a:endParaRPr/>
          </a:p>
        </p:txBody>
      </p:sp>
      <p:pic>
        <p:nvPicPr>
          <p:cNvPr descr="Image" id="656" name="Shape 6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Shape 657"/>
          <p:cNvSpPr txBox="1"/>
          <p:nvPr/>
        </p:nvSpPr>
        <p:spPr>
          <a:xfrm>
            <a:off x="56173" y="1125736"/>
            <a:ext cx="4903200" cy="3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254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# Flatten the data (n, 1, 28, 28)-&gt; (n, 784)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12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# No need activation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658" name="Shape 658"/>
          <p:cNvGrpSpPr/>
          <p:nvPr/>
        </p:nvGrpSpPr>
        <p:grpSpPr>
          <a:xfrm>
            <a:off x="3830432" y="2043884"/>
            <a:ext cx="5186911" cy="2054241"/>
            <a:chOff x="0" y="0"/>
            <a:chExt cx="13831762" cy="5326007"/>
          </a:xfrm>
        </p:grpSpPr>
        <p:grpSp>
          <p:nvGrpSpPr>
            <p:cNvPr id="659" name="Shape 659"/>
            <p:cNvGrpSpPr/>
            <p:nvPr/>
          </p:nvGrpSpPr>
          <p:grpSpPr>
            <a:xfrm>
              <a:off x="0" y="0"/>
              <a:ext cx="13210863" cy="3969371"/>
              <a:chOff x="0" y="0"/>
              <a:chExt cx="13210863" cy="3969371"/>
            </a:xfrm>
          </p:grpSpPr>
          <p:pic>
            <p:nvPicPr>
              <p:cNvPr descr="Image" id="660" name="Shape 66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0" y="0"/>
                <a:ext cx="12919346" cy="396937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1" name="Shape 661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5421784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2" name="Shape 662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7302403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3" name="Shape 663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9183022" y="3065008"/>
                <a:ext cx="348133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4" name="Shape 664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11063640" y="3065008"/>
                <a:ext cx="348134" cy="4898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Image" id="665" name="Shape 665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3036289" y="20006"/>
                <a:ext cx="174574" cy="384980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descr="Image" id="666" name="Shape 66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12804512" y="3872808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7" name="Shape 667"/>
            <p:cNvSpPr txBox="1"/>
            <p:nvPr/>
          </p:nvSpPr>
          <p:spPr>
            <a:xfrm>
              <a:off x="1922987" y="4775258"/>
              <a:ext cx="18861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Input layer 784</a:t>
              </a:r>
              <a:endParaRPr sz="500"/>
            </a:p>
          </p:txBody>
        </p:sp>
        <p:sp>
          <p:nvSpPr>
            <p:cNvPr id="668" name="Shape 668"/>
            <p:cNvSpPr txBox="1"/>
            <p:nvPr/>
          </p:nvSpPr>
          <p:spPr>
            <a:xfrm>
              <a:off x="12130762" y="4619207"/>
              <a:ext cx="1701000" cy="70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output layer </a:t>
              </a:r>
              <a:endParaRPr sz="500"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10 (labels)</a:t>
              </a:r>
              <a:endParaRPr sz="500"/>
            </a:p>
          </p:txBody>
        </p:sp>
        <p:pic>
          <p:nvPicPr>
            <p:cNvPr descr="Image" id="669" name="Shape 669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2769209" y="3952834"/>
              <a:ext cx="356017" cy="13041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670" name="Shape 67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5025952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1" name="Shape 671"/>
            <p:cNvSpPr txBox="1"/>
            <p:nvPr/>
          </p:nvSpPr>
          <p:spPr>
            <a:xfrm>
              <a:off x="4311741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1: 520 </a:t>
              </a:r>
              <a:endParaRPr sz="500"/>
            </a:p>
          </p:txBody>
        </p:sp>
        <p:pic>
          <p:nvPicPr>
            <p:cNvPr descr="Image" id="672" name="Shape 67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6914574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3" name="Shape 673"/>
            <p:cNvSpPr txBox="1"/>
            <p:nvPr/>
          </p:nvSpPr>
          <p:spPr>
            <a:xfrm>
              <a:off x="6200363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2: 320 </a:t>
              </a:r>
              <a:endParaRPr sz="500"/>
            </a:p>
          </p:txBody>
        </p:sp>
        <p:pic>
          <p:nvPicPr>
            <p:cNvPr descr="Image" id="674" name="Shape 67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8803195" y="3952834"/>
              <a:ext cx="356016" cy="13041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5" name="Shape 675"/>
            <p:cNvSpPr txBox="1"/>
            <p:nvPr/>
          </p:nvSpPr>
          <p:spPr>
            <a:xfrm>
              <a:off x="8120995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240 </a:t>
              </a:r>
              <a:endParaRPr sz="500"/>
            </a:p>
          </p:txBody>
        </p:sp>
        <p:pic>
          <p:nvPicPr>
            <p:cNvPr descr="Image" id="676" name="Shape 67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 rot="5400000">
              <a:off x="10595785" y="3936829"/>
              <a:ext cx="356016" cy="13041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7" name="Shape 677"/>
            <p:cNvSpPr txBox="1"/>
            <p:nvPr/>
          </p:nvSpPr>
          <p:spPr>
            <a:xfrm>
              <a:off x="9881575" y="4775258"/>
              <a:ext cx="1782000" cy="3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hidden 3: 120 </a:t>
              </a:r>
              <a:endParaRPr sz="500"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Shape 682"/>
          <p:cNvSpPr txBox="1"/>
          <p:nvPr>
            <p:ph type="title"/>
          </p:nvPr>
        </p:nvSpPr>
        <p:spPr>
          <a:xfrm>
            <a:off x="4034049" y="323643"/>
            <a:ext cx="30639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2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Softmax &amp; NLL loss</a:t>
            </a:r>
            <a:endParaRPr/>
          </a:p>
        </p:txBody>
      </p:sp>
      <p:sp>
        <p:nvSpPr>
          <p:cNvPr id="683" name="Shape 683"/>
          <p:cNvSpPr txBox="1"/>
          <p:nvPr/>
        </p:nvSpPr>
        <p:spPr>
          <a:xfrm>
            <a:off x="3821250" y="1583075"/>
            <a:ext cx="5056800" cy="1684200"/>
          </a:xfrm>
          <a:prstGeom prst="rect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lang="en" sz="1100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…</a:t>
            </a:r>
            <a:endParaRPr b="1" sz="1100">
              <a:solidFill>
                <a:srgbClr val="0114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11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data, target = Variable(data), Variable(target)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optimizer.zero_grad()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output = model(data)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loss = </a:t>
            </a:r>
            <a:r>
              <a:rPr b="1" lang="en" sz="11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1778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loss.backward()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optimizer.step()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684" name="Shape 6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85" name="Shape 685"/>
          <p:cNvSpPr txBox="1"/>
          <p:nvPr/>
        </p:nvSpPr>
        <p:spPr>
          <a:xfrm>
            <a:off x="56173" y="1125736"/>
            <a:ext cx="4903200" cy="3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12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i="0" lang="en" sz="15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12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2540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# Flatten the data (n, 1, 28, 28)-&gt; (n, 784)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2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12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12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# No need activation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Shape 690"/>
          <p:cNvSpPr txBox="1"/>
          <p:nvPr>
            <p:ph type="title"/>
          </p:nvPr>
        </p:nvSpPr>
        <p:spPr>
          <a:xfrm>
            <a:off x="2917650" y="44038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 Softmax</a:t>
            </a:r>
            <a:endParaRPr/>
          </a:p>
        </p:txBody>
      </p:sp>
      <p:sp>
        <p:nvSpPr>
          <p:cNvPr id="691" name="Shape 691"/>
          <p:cNvSpPr txBox="1"/>
          <p:nvPr/>
        </p:nvSpPr>
        <p:spPr>
          <a:xfrm>
            <a:off x="143975" y="76200"/>
            <a:ext cx="4605000" cy="4992900"/>
          </a:xfrm>
          <a:prstGeom prst="rect">
            <a:avLst/>
          </a:prstGeom>
          <a:noFill/>
          <a:ln cap="flat" cmpd="sng" w="12700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Training settings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64</a:t>
            </a:r>
            <a:endParaRPr b="1" i="0" sz="7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__init__(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7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data (n, 1, 28, 28)-&gt; (n, 784)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700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model = Net()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optimizer = optim.SGD(model.parameters(),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0.01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momentum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692" name="Shape 6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4399" y="1953080"/>
            <a:ext cx="2524091" cy="1951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97" name="Shape 6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7204" y="105072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Shape 698"/>
          <p:cNvSpPr txBox="1"/>
          <p:nvPr>
            <p:ph type="title"/>
          </p:nvPr>
        </p:nvSpPr>
        <p:spPr>
          <a:xfrm>
            <a:off x="5232708" y="158651"/>
            <a:ext cx="4155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Accuracy?</a:t>
            </a:r>
            <a:endParaRPr/>
          </a:p>
        </p:txBody>
      </p:sp>
      <p:pic>
        <p:nvPicPr>
          <p:cNvPr descr="Image" id="699" name="Shape 69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94399" y="1953080"/>
            <a:ext cx="2524091" cy="1951986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Shape 700"/>
          <p:cNvSpPr txBox="1"/>
          <p:nvPr/>
        </p:nvSpPr>
        <p:spPr>
          <a:xfrm>
            <a:off x="143975" y="76200"/>
            <a:ext cx="4605000" cy="4992900"/>
          </a:xfrm>
          <a:prstGeom prst="rect">
            <a:avLst/>
          </a:prstGeom>
          <a:noFill/>
          <a:ln cap="flat" cmpd="sng" w="12700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Training settings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batch_size 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64</a:t>
            </a:r>
            <a:endParaRPr b="1" i="0" sz="7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transforms.ToTensor(),transforms.Normalize((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,))])),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__init__(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7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.l5 = nn.Linear(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120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x.view(-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data (n, 1, 28, 28)-&gt; (n, 784)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7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.l1(x))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.l2(x))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.l3(x))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7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.l4(x))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" sz="700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.l5(x)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model = Net()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 = nn.CrossEntropyLoss()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optimizer = optim.SGD(model.parameters(),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lr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0.01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7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momentum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7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7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7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7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7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31" name="Shape 2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32" name="Shape 2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34" name="Shape 2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Shape 235"/>
          <p:cNvSpPr txBox="1"/>
          <p:nvPr/>
        </p:nvSpPr>
        <p:spPr>
          <a:xfrm>
            <a:off x="1906350" y="1415400"/>
            <a:ext cx="53313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9: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Softmax Classifier</a:t>
            </a:r>
            <a:endParaRPr sz="500">
              <a:solidFill>
                <a:schemeClr val="dk1"/>
              </a:solidFill>
            </a:endParaRPr>
          </a:p>
        </p:txBody>
      </p:sp>
      <p:sp>
        <p:nvSpPr>
          <p:cNvPr id="236" name="Shape 236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05" name="Shape 7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363" y="166688"/>
            <a:ext cx="2519498" cy="1662708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Shape 706"/>
          <p:cNvSpPr txBox="1"/>
          <p:nvPr/>
        </p:nvSpPr>
        <p:spPr>
          <a:xfrm>
            <a:off x="3153118" y="256580"/>
            <a:ext cx="5706000" cy="14871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7" name="Shape 707"/>
          <p:cNvSpPr txBox="1"/>
          <p:nvPr/>
        </p:nvSpPr>
        <p:spPr>
          <a:xfrm>
            <a:off x="3153119" y="2078236"/>
            <a:ext cx="1296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8" name="Shape 708"/>
          <p:cNvSpPr txBox="1"/>
          <p:nvPr/>
        </p:nvSpPr>
        <p:spPr>
          <a:xfrm>
            <a:off x="3153119" y="2637829"/>
            <a:ext cx="5706000" cy="23253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b="1" i="1" lang="en" sz="11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torch.max(output.data</a:t>
            </a:r>
            <a:r>
              <a:rPr b="1" lang="en" sz="1100">
                <a:latin typeface="Consolas"/>
                <a:ea typeface="Consolas"/>
                <a:cs typeface="Consolas"/>
                <a:sym typeface="Consolas"/>
              </a:rPr>
              <a:t>, 1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b="1"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b="1"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test_loss, correct,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13" name="Shape 7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363" y="166688"/>
            <a:ext cx="2519498" cy="1662708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Shape 714"/>
          <p:cNvSpPr txBox="1"/>
          <p:nvPr/>
        </p:nvSpPr>
        <p:spPr>
          <a:xfrm>
            <a:off x="3153118" y="256580"/>
            <a:ext cx="5706000" cy="14871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download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 = torch.utils.data.DataLoader(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datasets.MNIST(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'../data'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transform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=transforms.Compose([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transforms.ToTensor(),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transforms.Normalize((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0.1307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,), (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0.3081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])),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batch_size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=batch_size,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shuffle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5" name="Shape 715"/>
          <p:cNvSpPr txBox="1"/>
          <p:nvPr/>
        </p:nvSpPr>
        <p:spPr>
          <a:xfrm>
            <a:off x="3153119" y="2078236"/>
            <a:ext cx="12969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6" name="Shape 716"/>
          <p:cNvSpPr txBox="1"/>
          <p:nvPr/>
        </p:nvSpPr>
        <p:spPr>
          <a:xfrm>
            <a:off x="4146575" y="2485525"/>
            <a:ext cx="4865100" cy="24777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8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8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8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8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torch.max(output.data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, 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8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8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8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test_loss, correct,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8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8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7" name="Shape 717"/>
          <p:cNvSpPr txBox="1"/>
          <p:nvPr/>
        </p:nvSpPr>
        <p:spPr>
          <a:xfrm>
            <a:off x="43825" y="3182025"/>
            <a:ext cx="3916500" cy="14871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 = Variable(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torch.Tensor([[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0.2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0.9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]]))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</a:t>
            </a: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torch.max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returns both the max values and indices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Y_pred_val, Y_pred_idx = </a:t>
            </a:r>
            <a:endParaRPr b="1" sz="1000">
              <a:solidFill>
                <a:srgbClr val="0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             torch.max(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Y_pred_scores.data,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008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8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Y_pred_idx = </a:t>
            </a:r>
            <a:r>
              <a:rPr lang="en" sz="1000">
                <a:solidFill>
                  <a:srgbClr val="333333"/>
                </a:solidFill>
                <a:highlight>
                  <a:srgbClr val="F8F8F8"/>
                </a:highlight>
                <a:latin typeface="Consolas"/>
                <a:ea typeface="Consolas"/>
                <a:cs typeface="Consolas"/>
                <a:sym typeface="Consolas"/>
              </a:rPr>
              <a:t>torch.max(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Y_pred_scores.data,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)[1]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 txBox="1"/>
          <p:nvPr/>
        </p:nvSpPr>
        <p:spPr>
          <a:xfrm>
            <a:off x="95910" y="75604"/>
            <a:ext cx="5292900" cy="49923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train(epoch):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model.train()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batch_idx, (data, target)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enumerate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Variable(data), Variable(target)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optimizer.zero_grad()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 = </a:t>
            </a: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loss.backward()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optimizer.step()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batch_idx %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'Train Epoch: {} [{}/{} ({:.0f}%)]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Loss: {:.6f}'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epoch, batch_idx *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(data),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(train_loader.dataset),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batch_idx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(train_loader), loss.data[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test():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model.eval()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correct =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 b="1" i="0" sz="1200" u="none" cap="none" strike="noStrike">
              <a:solidFill>
                <a:srgbClr val="0432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data, target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test_loader: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data, target = Variable(data,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volatile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), Variable(target)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 = model(data)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sum up batch loss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test_loss += </a:t>
            </a:r>
            <a:r>
              <a:rPr lang="en" sz="9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criterion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(output, target,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size_average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).data[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get the index of the max log-probability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pred = output.data.max(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keepdim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)[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correct += pred.eq(target.data.view_as(pred)).cpu().sum()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test_loss /=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 set: Average loss: {:.4f}, Accuracy: {}/{} ({:.0f}%)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’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format(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test_loss, correct,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b="1" i="0" lang="en" sz="900" u="none" cap="none" strike="noStrike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(test_loader.dataset),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100.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 correct /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(test_loader.dataset)))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epoch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in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train(epoch)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test()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723" name="Shape 7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9204" y="105072"/>
            <a:ext cx="1070893" cy="1070893"/>
          </a:xfrm>
          <a:prstGeom prst="rect">
            <a:avLst/>
          </a:prstGeom>
          <a:noFill/>
          <a:ln>
            <a:noFill/>
          </a:ln>
        </p:spPr>
      </p:pic>
      <p:sp>
        <p:nvSpPr>
          <p:cNvPr id="724" name="Shape 724"/>
          <p:cNvSpPr txBox="1"/>
          <p:nvPr>
            <p:ph type="title"/>
          </p:nvPr>
        </p:nvSpPr>
        <p:spPr>
          <a:xfrm>
            <a:off x="5813733" y="158651"/>
            <a:ext cx="4155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Accuracy?</a:t>
            </a:r>
            <a:endParaRPr/>
          </a:p>
        </p:txBody>
      </p:sp>
      <p:sp>
        <p:nvSpPr>
          <p:cNvPr id="725" name="Shape 725"/>
          <p:cNvSpPr txBox="1"/>
          <p:nvPr/>
        </p:nvSpPr>
        <p:spPr>
          <a:xfrm>
            <a:off x="5477450" y="1355250"/>
            <a:ext cx="3575400" cy="3708600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[0/60000 (0%)]	Loss: 2.313209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[640/60000 (1%)]	Loss: 2.303560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[1280/60000 (2%)]	Loss: 2.296464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[1920/60000 (3%)]	Loss: 2.297758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[2560/60000 (4%)]	Loss: 2.308579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[3200/60000 (5%)]	Loss: 2.300100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[3840/60000 (6%)]	Loss: 2.300800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[4480/60000 (7%)]	Loss: 2.301295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1 [5120/60000 (9%)]	Loss: 2.295039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...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[51200/60000 (85%)]	Loss: 0.069267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[51840/60000 (86%)]	Loss: 0.044378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[52480/60000 (87%)]	Loss: 0.163481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[53120/60000 (88%)]	Loss: 0.243676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[53760/60000 (90%)]	Loss: 0.045024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[54400/60000 (91%)]	Loss: 0.064958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[55040/60000 (92%)]	Loss: 0.071447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[55680/60000 (93%)]	Loss: 0.043712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[56320/60000 (94%)]	Loss: 0.099484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[56960/60000 (95%)]	Loss: 0.159727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[57600/60000 (96%)]	Loss: 0.109291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[58240/60000 (97%)]	Loss: 0.116370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[58880/60000 (98%)]	Loss: 0.127303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Train Epoch: 9 [59520/60000 (99%)]	Loss: 0.030254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Test set: Average loss: -12.1596, Accuracy: 9697/10000 (</a:t>
            </a: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97</a:t>
            </a:r>
            <a:r>
              <a:rPr b="1" lang="en" sz="900">
                <a:latin typeface="Helvetica Neue"/>
                <a:ea typeface="Helvetica Neue"/>
                <a:cs typeface="Helvetica Neue"/>
                <a:sym typeface="Helvetica Neue"/>
              </a:rPr>
              <a:t>%)</a:t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t/>
            </a:r>
            <a:endParaRPr b="1"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0" name="Shape 730"/>
          <p:cNvCxnSpPr/>
          <p:nvPr/>
        </p:nvCxnSpPr>
        <p:spPr>
          <a:xfrm>
            <a:off x="6682953" y="191306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1" name="Shape 731"/>
          <p:cNvSpPr/>
          <p:nvPr/>
        </p:nvSpPr>
        <p:spPr>
          <a:xfrm>
            <a:off x="5530349" y="1767711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pic>
        <p:nvPicPr>
          <p:cNvPr descr="Image" id="732" name="Shape 7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61850" y="2117099"/>
            <a:ext cx="357425" cy="460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3" name="Shape 733"/>
          <p:cNvCxnSpPr/>
          <p:nvPr/>
        </p:nvCxnSpPr>
        <p:spPr>
          <a:xfrm>
            <a:off x="6682953" y="2136897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cxnSp>
        <p:nvCxnSpPr>
          <p:cNvPr id="734" name="Shape 734"/>
          <p:cNvCxnSpPr/>
          <p:nvPr/>
        </p:nvCxnSpPr>
        <p:spPr>
          <a:xfrm>
            <a:off x="6692478" y="2808410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5" name="Shape 735"/>
          <p:cNvSpPr txBox="1"/>
          <p:nvPr/>
        </p:nvSpPr>
        <p:spPr>
          <a:xfrm>
            <a:off x="6818470" y="224328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736" name="Shape 736"/>
          <p:cNvSpPr txBox="1"/>
          <p:nvPr>
            <p:ph type="title"/>
          </p:nvPr>
        </p:nvSpPr>
        <p:spPr>
          <a:xfrm>
            <a:off x="-206550" y="267556"/>
            <a:ext cx="82809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Multiple label prediction?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i="1" lang="en" sz="3000"/>
              <a:t>Just use CrossEntropyLoss</a:t>
            </a:r>
            <a:r>
              <a:rPr lang="en"/>
              <a:t>!</a:t>
            </a:r>
            <a:endParaRPr/>
          </a:p>
        </p:txBody>
      </p:sp>
      <p:sp>
        <p:nvSpPr>
          <p:cNvPr id="737" name="Shape 737"/>
          <p:cNvSpPr txBox="1"/>
          <p:nvPr/>
        </p:nvSpPr>
        <p:spPr>
          <a:xfrm>
            <a:off x="5324670" y="4292050"/>
            <a:ext cx="1915200" cy="2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 </a:t>
            </a:r>
            <a:r>
              <a:rPr b="1" lang="en" sz="1500">
                <a:latin typeface="Helvetica Neue"/>
                <a:ea typeface="Helvetica Neue"/>
                <a:cs typeface="Helvetica Neue"/>
                <a:sym typeface="Helvetica Neue"/>
              </a:rPr>
              <a:t>CrossEntropyLoss</a:t>
            </a:r>
            <a:endParaRPr sz="500"/>
          </a:p>
        </p:txBody>
      </p:sp>
      <p:cxnSp>
        <p:nvCxnSpPr>
          <p:cNvPr id="738" name="Shape 738"/>
          <p:cNvCxnSpPr/>
          <p:nvPr/>
        </p:nvCxnSpPr>
        <p:spPr>
          <a:xfrm>
            <a:off x="1250756" y="2379785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9" name="Shape 739"/>
          <p:cNvSpPr/>
          <p:nvPr/>
        </p:nvSpPr>
        <p:spPr>
          <a:xfrm>
            <a:off x="1546836" y="1800374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740" name="Shape 740"/>
          <p:cNvSpPr/>
          <p:nvPr/>
        </p:nvSpPr>
        <p:spPr>
          <a:xfrm>
            <a:off x="2702360" y="1800374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741" name="Shape 741"/>
          <p:cNvCxnSpPr/>
          <p:nvPr/>
        </p:nvCxnSpPr>
        <p:spPr>
          <a:xfrm>
            <a:off x="3585276" y="2384547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742" name="Shape 7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734" y="2225868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Shape 743"/>
          <p:cNvSpPr txBox="1"/>
          <p:nvPr/>
        </p:nvSpPr>
        <p:spPr>
          <a:xfrm>
            <a:off x="4313573" y="2131053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744" name="Shape 744"/>
          <p:cNvSpPr/>
          <p:nvPr/>
        </p:nvSpPr>
        <p:spPr>
          <a:xfrm>
            <a:off x="5367724" y="3380850"/>
            <a:ext cx="1692900" cy="800100"/>
          </a:xfrm>
          <a:prstGeom prst="roundRect">
            <a:avLst>
              <a:gd fmla="val 15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CrossEntropyLoss</a:t>
            </a:r>
            <a:endParaRPr sz="500"/>
          </a:p>
        </p:txBody>
      </p:sp>
      <p:pic>
        <p:nvPicPr>
          <p:cNvPr descr="Image" id="745" name="Shape 7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Shape 750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r>
              <a:rPr lang="en"/>
              <a:t> 9-2</a:t>
            </a:r>
            <a:endParaRPr/>
          </a:p>
        </p:txBody>
      </p:sp>
      <p:sp>
        <p:nvSpPr>
          <p:cNvPr id="751" name="Shape 751"/>
          <p:cNvSpPr txBox="1"/>
          <p:nvPr>
            <p:ph idx="1" type="body"/>
          </p:nvPr>
        </p:nvSpPr>
        <p:spPr>
          <a:xfrm>
            <a:off x="495450" y="1595074"/>
            <a:ext cx="8081400" cy="28107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81000" lvl="0" marL="457200" rtl="0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Build a </a:t>
            </a:r>
            <a:r>
              <a:rPr lang="en" sz="2400"/>
              <a:t>classifier</a:t>
            </a:r>
            <a:r>
              <a:rPr lang="en" sz="2400"/>
              <a:t> for Otto Group Product</a:t>
            </a:r>
            <a:endParaRPr sz="24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https://www.kaggle.com/c/otto-group-product-classification-challenge/data</a:t>
            </a:r>
            <a:r>
              <a:rPr lang="en" sz="1800"/>
              <a:t> 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Use train.csv.zip (1.59 MB)</a:t>
            </a:r>
            <a:endParaRPr sz="1800"/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Use DataLoader</a:t>
            </a:r>
            <a:endParaRPr sz="2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756" name="Shape 7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757" name="Shape 7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758" name="Shape 758"/>
          <p:cNvSpPr txBox="1"/>
          <p:nvPr/>
        </p:nvSpPr>
        <p:spPr>
          <a:xfrm>
            <a:off x="4459700" y="2022550"/>
            <a:ext cx="3741600" cy="10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10:</a:t>
            </a:r>
            <a:r>
              <a:rPr b="1"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CNN</a:t>
            </a:r>
            <a:endParaRPr sz="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431625" y="2308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MNIST: 10 labels</a:t>
            </a:r>
            <a:endParaRPr/>
          </a:p>
        </p:txBody>
      </p:sp>
      <p:pic>
        <p:nvPicPr>
          <p:cNvPr descr="Image" id="242" name="Shape 2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63545" y="1695905"/>
            <a:ext cx="3854899" cy="2981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labels: 10 outputs</a:t>
            </a:r>
            <a:endParaRPr/>
          </a:p>
        </p:txBody>
      </p:sp>
      <p:cxnSp>
        <p:nvCxnSpPr>
          <p:cNvPr id="248" name="Shape 248"/>
          <p:cNvCxnSpPr/>
          <p:nvPr/>
        </p:nvCxnSpPr>
        <p:spPr>
          <a:xfrm>
            <a:off x="1914369" y="2342782"/>
            <a:ext cx="2040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49" name="Shape 249"/>
          <p:cNvSpPr/>
          <p:nvPr/>
        </p:nvSpPr>
        <p:spPr>
          <a:xfrm>
            <a:off x="2174070" y="2012231"/>
            <a:ext cx="1011000" cy="6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250" name="Shape 250"/>
          <p:cNvSpPr/>
          <p:nvPr/>
        </p:nvSpPr>
        <p:spPr>
          <a:xfrm>
            <a:off x="3180877" y="2012231"/>
            <a:ext cx="726600" cy="660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251" name="Shape 251"/>
          <p:cNvCxnSpPr/>
          <p:nvPr/>
        </p:nvCxnSpPr>
        <p:spPr>
          <a:xfrm>
            <a:off x="3994545" y="2342782"/>
            <a:ext cx="4818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52" name="Shape 2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4668" y="2254974"/>
            <a:ext cx="203917" cy="175618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Shape 253"/>
          <p:cNvSpPr/>
          <p:nvPr/>
        </p:nvSpPr>
        <p:spPr>
          <a:xfrm>
            <a:off x="4998945" y="2012231"/>
            <a:ext cx="1011000" cy="6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254" name="Shape 254"/>
          <p:cNvCxnSpPr/>
          <p:nvPr/>
        </p:nvCxnSpPr>
        <p:spPr>
          <a:xfrm>
            <a:off x="6784205" y="2342783"/>
            <a:ext cx="4818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55" name="Shape 255"/>
          <p:cNvSpPr txBox="1"/>
          <p:nvPr/>
        </p:nvSpPr>
        <p:spPr>
          <a:xfrm>
            <a:off x="4623420" y="2187235"/>
            <a:ext cx="2106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descr="Image" id="256" name="Shape 2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0020" y="2186619"/>
            <a:ext cx="240915" cy="312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Shape 257"/>
          <p:cNvSpPr/>
          <p:nvPr/>
        </p:nvSpPr>
        <p:spPr>
          <a:xfrm>
            <a:off x="5975927" y="2012344"/>
            <a:ext cx="726600" cy="660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Gill Sans"/>
              <a:buNone/>
            </a:pPr>
            <a:r>
              <a:rPr lang="en">
                <a:solidFill>
                  <a:schemeClr val="dk1"/>
                </a:solidFill>
              </a:rPr>
              <a:t>10 labels: 10 outputs</a:t>
            </a:r>
            <a:endParaRPr/>
          </a:p>
        </p:txBody>
      </p:sp>
      <p:sp>
        <p:nvSpPr>
          <p:cNvPr id="263" name="Shape 263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264" name="Shape 264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65" name="Shape 2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Shape 266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267" name="Shape 267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68" name="Shape 268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269" name="Shape 269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70" name="Shape 270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271" name="Shape 271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272" name="Shape 272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273" name="Shape 273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74" name="Shape 274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275" name="Shape 275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276" name="Shape 276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77" name="Shape 2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Shape 278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outputs</a:t>
            </a:r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285" name="Shape 285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286" name="Shape 2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Shape 287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288" name="Shape 288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89" name="Shape 289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290" name="Shape 290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91" name="Shape 291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292" name="Shape 292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descr="Image" id="293" name="Shape 29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3000" y="3239727"/>
            <a:ext cx="2426631" cy="1191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94" name="Shape 29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60291" y="4240601"/>
            <a:ext cx="676948" cy="31029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Shape 295"/>
          <p:cNvSpPr/>
          <p:nvPr/>
        </p:nvSpPr>
        <p:spPr>
          <a:xfrm>
            <a:off x="2898252" y="4407097"/>
            <a:ext cx="226013" cy="1506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96" name="Shape 29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16913" y="4448080"/>
            <a:ext cx="101025" cy="68689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Shape 297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298" name="Shape 298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99" name="Shape 299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00" name="Shape 300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01" name="Shape 301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02" name="Shape 30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Shape 303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id="304" name="Shape 30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33700" y="4559500"/>
            <a:ext cx="2766124" cy="454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10 outputs</a:t>
            </a:r>
            <a:endParaRPr/>
          </a:p>
        </p:txBody>
      </p:sp>
      <p:sp>
        <p:nvSpPr>
          <p:cNvPr id="310" name="Shape 310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311" name="Shape 311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12" name="Shape 3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314" name="Shape 314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15" name="Shape 315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316" name="Shape 316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17" name="Shape 317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318" name="Shape 318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grpSp>
        <p:nvGrpSpPr>
          <p:cNvPr id="319" name="Shape 319"/>
          <p:cNvGrpSpPr/>
          <p:nvPr/>
        </p:nvGrpSpPr>
        <p:grpSpPr>
          <a:xfrm>
            <a:off x="5457725" y="3189446"/>
            <a:ext cx="2575788" cy="1772782"/>
            <a:chOff x="507552" y="0"/>
            <a:chExt cx="6868769" cy="4727420"/>
          </a:xfrm>
        </p:grpSpPr>
        <p:pic>
          <p:nvPicPr>
            <p:cNvPr descr="Image" id="320" name="Shape 3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7552" y="0"/>
              <a:ext cx="6471015" cy="31772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321" name="Shape 32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296719" y="3583752"/>
              <a:ext cx="2079602" cy="11436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" id="322" name="Shape 32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220329" y="2668998"/>
              <a:ext cx="1805196" cy="8274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3" name="Shape 323"/>
            <p:cNvSpPr/>
            <p:nvPr/>
          </p:nvSpPr>
          <p:spPr>
            <a:xfrm>
              <a:off x="3054891" y="3112988"/>
              <a:ext cx="602700" cy="401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descr="Image" id="324" name="Shape 32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371321" y="3222276"/>
              <a:ext cx="269400" cy="18317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Image" id="325" name="Shape 3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3000" y="3239727"/>
            <a:ext cx="2426631" cy="11914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326" name="Shape 3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60291" y="4240601"/>
            <a:ext cx="676948" cy="310294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Shape 327"/>
          <p:cNvSpPr/>
          <p:nvPr/>
        </p:nvSpPr>
        <p:spPr>
          <a:xfrm>
            <a:off x="2898252" y="4407097"/>
            <a:ext cx="226013" cy="1506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28" name="Shape 3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016913" y="4448080"/>
            <a:ext cx="101025" cy="68689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Shape 329"/>
          <p:cNvSpPr/>
          <p:nvPr/>
        </p:nvSpPr>
        <p:spPr>
          <a:xfrm>
            <a:off x="6610350" y="3543448"/>
            <a:ext cx="345600" cy="49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0" name="Shape 330"/>
          <p:cNvSpPr txBox="1"/>
          <p:nvPr/>
        </p:nvSpPr>
        <p:spPr>
          <a:xfrm>
            <a:off x="6689075" y="3626198"/>
            <a:ext cx="188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sp>
        <p:nvSpPr>
          <p:cNvPr id="331" name="Shape 331"/>
          <p:cNvSpPr/>
          <p:nvPr/>
        </p:nvSpPr>
        <p:spPr>
          <a:xfrm>
            <a:off x="7319963" y="3099621"/>
            <a:ext cx="1095300" cy="181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32" name="Shape 33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35044" y="3552973"/>
            <a:ext cx="1447011" cy="35773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Shape 333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334" name="Shape 334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35" name="Shape 335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36" name="Shape 336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37" name="Shape 337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38" name="Shape 33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Shape 339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pic>
        <p:nvPicPr>
          <p:cNvPr id="340" name="Shape 34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733700" y="4559500"/>
            <a:ext cx="2766124" cy="45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Shape 3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210162" y="4627100"/>
            <a:ext cx="2766124" cy="454589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Shape 342"/>
          <p:cNvSpPr/>
          <p:nvPr/>
        </p:nvSpPr>
        <p:spPr>
          <a:xfrm>
            <a:off x="6500829" y="4166425"/>
            <a:ext cx="1446900" cy="181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43" name="Shape 34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678709" y="4304325"/>
            <a:ext cx="1388741" cy="307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Shape 34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639850" y="4201975"/>
            <a:ext cx="1277025" cy="54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Probability</a:t>
            </a:r>
            <a:endParaRPr/>
          </a:p>
        </p:txBody>
      </p:sp>
      <p:sp>
        <p:nvSpPr>
          <p:cNvPr id="350" name="Shape 350"/>
          <p:cNvSpPr/>
          <p:nvPr/>
        </p:nvSpPr>
        <p:spPr>
          <a:xfrm>
            <a:off x="5010012" y="1494657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cxnSp>
        <p:nvCxnSpPr>
          <p:cNvPr id="351" name="Shape 351"/>
          <p:cNvCxnSpPr/>
          <p:nvPr/>
        </p:nvCxnSpPr>
        <p:spPr>
          <a:xfrm>
            <a:off x="6887341" y="1650206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52" name="Shape 3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1487" y="1838435"/>
            <a:ext cx="274662" cy="54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Shape 353"/>
          <p:cNvSpPr txBox="1"/>
          <p:nvPr/>
        </p:nvSpPr>
        <p:spPr>
          <a:xfrm>
            <a:off x="7429171" y="1527996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P(y=0)</a:t>
            </a:r>
            <a:endParaRPr sz="500"/>
          </a:p>
        </p:txBody>
      </p:sp>
      <p:cxnSp>
        <p:nvCxnSpPr>
          <p:cNvPr id="354" name="Shape 354"/>
          <p:cNvCxnSpPr/>
          <p:nvPr/>
        </p:nvCxnSpPr>
        <p:spPr>
          <a:xfrm>
            <a:off x="6906391" y="1869281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55" name="Shape 355"/>
          <p:cNvSpPr txBox="1"/>
          <p:nvPr/>
        </p:nvSpPr>
        <p:spPr>
          <a:xfrm>
            <a:off x="7448221" y="1747071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P(y=1)</a:t>
            </a:r>
            <a:endParaRPr sz="500"/>
          </a:p>
        </p:txBody>
      </p:sp>
      <p:cxnSp>
        <p:nvCxnSpPr>
          <p:cNvPr id="356" name="Shape 356"/>
          <p:cNvCxnSpPr/>
          <p:nvPr/>
        </p:nvCxnSpPr>
        <p:spPr>
          <a:xfrm>
            <a:off x="6915916" y="2540793"/>
            <a:ext cx="5496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57" name="Shape 357"/>
          <p:cNvSpPr txBox="1"/>
          <p:nvPr/>
        </p:nvSpPr>
        <p:spPr>
          <a:xfrm>
            <a:off x="7457746" y="2418583"/>
            <a:ext cx="5055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P(y=9)</a:t>
            </a:r>
            <a:endParaRPr sz="500"/>
          </a:p>
        </p:txBody>
      </p:sp>
      <p:sp>
        <p:nvSpPr>
          <p:cNvPr id="358" name="Shape 358"/>
          <p:cNvSpPr txBox="1"/>
          <p:nvPr/>
        </p:nvSpPr>
        <p:spPr>
          <a:xfrm>
            <a:off x="7041908" y="1975671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  <p:sp>
        <p:nvSpPr>
          <p:cNvPr id="359" name="Shape 359"/>
          <p:cNvSpPr/>
          <p:nvPr/>
        </p:nvSpPr>
        <p:spPr>
          <a:xfrm>
            <a:off x="6173242" y="1494657"/>
            <a:ext cx="9546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sz="500"/>
          </a:p>
        </p:txBody>
      </p:sp>
      <p:cxnSp>
        <p:nvCxnSpPr>
          <p:cNvPr id="360" name="Shape 360"/>
          <p:cNvCxnSpPr/>
          <p:nvPr/>
        </p:nvCxnSpPr>
        <p:spPr>
          <a:xfrm>
            <a:off x="1450781" y="2112168"/>
            <a:ext cx="232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61" name="Shape 361"/>
          <p:cNvSpPr/>
          <p:nvPr/>
        </p:nvSpPr>
        <p:spPr>
          <a:xfrm>
            <a:off x="1746861" y="1532758"/>
            <a:ext cx="1152600" cy="115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Linear</a:t>
            </a:r>
            <a:endParaRPr sz="500"/>
          </a:p>
        </p:txBody>
      </p:sp>
      <p:sp>
        <p:nvSpPr>
          <p:cNvPr id="362" name="Shape 362"/>
          <p:cNvSpPr/>
          <p:nvPr/>
        </p:nvSpPr>
        <p:spPr>
          <a:xfrm>
            <a:off x="2902385" y="1532757"/>
            <a:ext cx="724200" cy="1158900"/>
          </a:xfrm>
          <a:prstGeom prst="rect">
            <a:avLst/>
          </a:prstGeom>
          <a:solidFill>
            <a:srgbClr val="F3B802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Activation</a:t>
            </a:r>
            <a:endParaRPr sz="500"/>
          </a:p>
        </p:txBody>
      </p:sp>
      <p:cxnSp>
        <p:nvCxnSpPr>
          <p:cNvPr id="363" name="Shape 363"/>
          <p:cNvCxnSpPr/>
          <p:nvPr/>
        </p:nvCxnSpPr>
        <p:spPr>
          <a:xfrm>
            <a:off x="3785301" y="2116931"/>
            <a:ext cx="505500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miter lim="400000"/>
            <a:headEnd len="sm" w="sm" type="none"/>
            <a:tailEnd len="med" w="med" type="triangle"/>
          </a:ln>
        </p:spPr>
      </p:cxnSp>
      <p:pic>
        <p:nvPicPr>
          <p:cNvPr descr="Image" id="364" name="Shape 3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759" y="1958252"/>
            <a:ext cx="357423" cy="307833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Shape 365"/>
          <p:cNvSpPr txBox="1"/>
          <p:nvPr/>
        </p:nvSpPr>
        <p:spPr>
          <a:xfrm>
            <a:off x="4513598" y="1863437"/>
            <a:ext cx="240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endParaRPr sz="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